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75" r:id="rId5"/>
    <p:sldId id="277" r:id="rId6"/>
    <p:sldId id="285" r:id="rId7"/>
    <p:sldId id="278" r:id="rId8"/>
    <p:sldId id="269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88CB0-3EFA-E565-7524-F0BA4F60101E}" v="8" dt="2023-11-23T08:33:48.889"/>
    <p1510:client id="{DC9079BE-D16B-40B4-80E7-D795BF3CDDD0}" v="448" dt="2023-11-23T08:47:13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0E293-BE49-4996-9C3C-7D84837A4880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26DC06BF-CF1E-491F-A54D-6D5FF79F1A05}">
      <dgm:prSet phldrT="[Teksti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i-FI"/>
            <a:t>2020</a:t>
          </a:r>
        </a:p>
      </dgm:t>
    </dgm:pt>
    <dgm:pt modelId="{5039190A-AFD1-48F8-B786-E01832169476}" type="parTrans" cxnId="{D8E159CB-EED8-4EB9-988B-9DC5B8F1E212}">
      <dgm:prSet/>
      <dgm:spPr/>
      <dgm:t>
        <a:bodyPr/>
        <a:lstStyle/>
        <a:p>
          <a:endParaRPr lang="fi-FI"/>
        </a:p>
      </dgm:t>
    </dgm:pt>
    <dgm:pt modelId="{4BC14390-E5A0-4F38-9B6F-9A7417B32F89}" type="sibTrans" cxnId="{D8E159CB-EED8-4EB9-988B-9DC5B8F1E212}">
      <dgm:prSet/>
      <dgm:spPr/>
      <dgm:t>
        <a:bodyPr/>
        <a:lstStyle/>
        <a:p>
          <a:endParaRPr lang="fi-FI"/>
        </a:p>
      </dgm:t>
    </dgm:pt>
    <dgm:pt modelId="{8E531601-F03A-4891-BC61-54E25A4A52CF}">
      <dgm:prSet phldrT="[Teksti]"/>
      <dgm:spPr/>
      <dgm:t>
        <a:bodyPr/>
        <a:lstStyle/>
        <a:p>
          <a:r>
            <a:rPr lang="fi-FI"/>
            <a:t>49 asunnotonta saanut asunnon</a:t>
          </a:r>
        </a:p>
      </dgm:t>
    </dgm:pt>
    <dgm:pt modelId="{FD3FA0A1-1E3E-46F2-8D98-914BA80E9953}" type="parTrans" cxnId="{E77DE584-35A3-4094-913D-AE2DE642754C}">
      <dgm:prSet/>
      <dgm:spPr/>
      <dgm:t>
        <a:bodyPr/>
        <a:lstStyle/>
        <a:p>
          <a:endParaRPr lang="fi-FI"/>
        </a:p>
      </dgm:t>
    </dgm:pt>
    <dgm:pt modelId="{3477FD36-F27D-42EE-9544-D977D05AF544}" type="sibTrans" cxnId="{E77DE584-35A3-4094-913D-AE2DE642754C}">
      <dgm:prSet/>
      <dgm:spPr/>
      <dgm:t>
        <a:bodyPr/>
        <a:lstStyle/>
        <a:p>
          <a:endParaRPr lang="fi-FI"/>
        </a:p>
      </dgm:t>
    </dgm:pt>
    <dgm:pt modelId="{ACC90CEB-3F39-4771-A38D-D7D5AE59A5CB}">
      <dgm:prSet phldrT="[Teksti]"/>
      <dgm:spPr/>
      <dgm:t>
        <a:bodyPr/>
        <a:lstStyle/>
        <a:p>
          <a:r>
            <a:rPr lang="fi-FI"/>
            <a:t>9 häätöä estetty</a:t>
          </a:r>
        </a:p>
      </dgm:t>
    </dgm:pt>
    <dgm:pt modelId="{78FB66C8-228C-478B-ADD3-C77EFA16393A}" type="parTrans" cxnId="{94EFFEBF-63FF-4179-BE91-CAA7D565E777}">
      <dgm:prSet/>
      <dgm:spPr/>
      <dgm:t>
        <a:bodyPr/>
        <a:lstStyle/>
        <a:p>
          <a:endParaRPr lang="fi-FI"/>
        </a:p>
      </dgm:t>
    </dgm:pt>
    <dgm:pt modelId="{58E08181-1C42-400F-8F8F-F6CF183E6B66}" type="sibTrans" cxnId="{94EFFEBF-63FF-4179-BE91-CAA7D565E777}">
      <dgm:prSet/>
      <dgm:spPr/>
      <dgm:t>
        <a:bodyPr/>
        <a:lstStyle/>
        <a:p>
          <a:endParaRPr lang="fi-FI"/>
        </a:p>
      </dgm:t>
    </dgm:pt>
    <dgm:pt modelId="{04871D00-9B3D-492C-9DF2-3EBE1ABB2BB0}">
      <dgm:prSet phldrT="[Teksti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i-FI"/>
            <a:t>2021</a:t>
          </a:r>
        </a:p>
      </dgm:t>
    </dgm:pt>
    <dgm:pt modelId="{C1542545-1EF5-4E36-AB60-640840E89534}" type="parTrans" cxnId="{31A9E22F-310F-410B-B8FC-0709D38BA464}">
      <dgm:prSet/>
      <dgm:spPr/>
      <dgm:t>
        <a:bodyPr/>
        <a:lstStyle/>
        <a:p>
          <a:endParaRPr lang="fi-FI"/>
        </a:p>
      </dgm:t>
    </dgm:pt>
    <dgm:pt modelId="{B6089A46-371F-4735-985C-A4CEE2D992D6}" type="sibTrans" cxnId="{31A9E22F-310F-410B-B8FC-0709D38BA464}">
      <dgm:prSet/>
      <dgm:spPr/>
      <dgm:t>
        <a:bodyPr/>
        <a:lstStyle/>
        <a:p>
          <a:endParaRPr lang="fi-FI"/>
        </a:p>
      </dgm:t>
    </dgm:pt>
    <dgm:pt modelId="{1B5BE996-441C-4C7B-A3CC-C2A7BAD60B01}">
      <dgm:prSet phldrT="[Teksti]"/>
      <dgm:spPr/>
      <dgm:t>
        <a:bodyPr/>
        <a:lstStyle/>
        <a:p>
          <a:r>
            <a:rPr lang="fi-FI"/>
            <a:t>54 asunnotonta saanut asunnon</a:t>
          </a:r>
        </a:p>
      </dgm:t>
    </dgm:pt>
    <dgm:pt modelId="{1CCB681D-48A1-4EE8-9704-0167D73217A2}" type="parTrans" cxnId="{72F658C7-0A42-4F91-B201-240780C00794}">
      <dgm:prSet/>
      <dgm:spPr/>
      <dgm:t>
        <a:bodyPr/>
        <a:lstStyle/>
        <a:p>
          <a:endParaRPr lang="fi-FI"/>
        </a:p>
      </dgm:t>
    </dgm:pt>
    <dgm:pt modelId="{4A120B89-C52E-4174-82BD-D689D0496948}" type="sibTrans" cxnId="{72F658C7-0A42-4F91-B201-240780C00794}">
      <dgm:prSet/>
      <dgm:spPr/>
      <dgm:t>
        <a:bodyPr/>
        <a:lstStyle/>
        <a:p>
          <a:endParaRPr lang="fi-FI"/>
        </a:p>
      </dgm:t>
    </dgm:pt>
    <dgm:pt modelId="{E4222AF9-2FF1-4681-BBA0-5A091E3D412B}">
      <dgm:prSet phldrT="[Teksti]"/>
      <dgm:spPr/>
      <dgm:t>
        <a:bodyPr/>
        <a:lstStyle/>
        <a:p>
          <a:r>
            <a:rPr lang="fi-FI"/>
            <a:t>14 häätöä estetty</a:t>
          </a:r>
        </a:p>
      </dgm:t>
    </dgm:pt>
    <dgm:pt modelId="{65EF788E-09FC-4596-A2AA-2D8ED8F40EA1}" type="parTrans" cxnId="{7955EE2F-46CD-466B-8E06-658453D992EE}">
      <dgm:prSet/>
      <dgm:spPr/>
      <dgm:t>
        <a:bodyPr/>
        <a:lstStyle/>
        <a:p>
          <a:endParaRPr lang="fi-FI"/>
        </a:p>
      </dgm:t>
    </dgm:pt>
    <dgm:pt modelId="{9CECE2AD-80FE-46C7-A16A-DEBF32B541CC}" type="sibTrans" cxnId="{7955EE2F-46CD-466B-8E06-658453D992EE}">
      <dgm:prSet/>
      <dgm:spPr/>
      <dgm:t>
        <a:bodyPr/>
        <a:lstStyle/>
        <a:p>
          <a:endParaRPr lang="fi-FI"/>
        </a:p>
      </dgm:t>
    </dgm:pt>
    <dgm:pt modelId="{58088321-D385-4537-A542-73B60CA8CCC5}">
      <dgm:prSet phldrT="[Teksti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i-FI"/>
            <a:t>2022 </a:t>
          </a:r>
        </a:p>
      </dgm:t>
    </dgm:pt>
    <dgm:pt modelId="{AAD8D638-0121-4207-9999-535B07C32D59}" type="parTrans" cxnId="{9A0C0E56-D5BE-43E6-9D03-57E21B8D0BA8}">
      <dgm:prSet/>
      <dgm:spPr/>
      <dgm:t>
        <a:bodyPr/>
        <a:lstStyle/>
        <a:p>
          <a:endParaRPr lang="fi-FI"/>
        </a:p>
      </dgm:t>
    </dgm:pt>
    <dgm:pt modelId="{81623E35-5B1D-4241-A9C9-D36681128346}" type="sibTrans" cxnId="{9A0C0E56-D5BE-43E6-9D03-57E21B8D0BA8}">
      <dgm:prSet/>
      <dgm:spPr/>
      <dgm:t>
        <a:bodyPr/>
        <a:lstStyle/>
        <a:p>
          <a:endParaRPr lang="fi-FI"/>
        </a:p>
      </dgm:t>
    </dgm:pt>
    <dgm:pt modelId="{335BCD87-24BC-484F-BCBB-58E008858FC5}">
      <dgm:prSet phldrT="[Teksti]"/>
      <dgm:spPr/>
      <dgm:t>
        <a:bodyPr/>
        <a:lstStyle/>
        <a:p>
          <a:r>
            <a:rPr lang="fi-FI"/>
            <a:t>36 asunnotonta saanut asunnon</a:t>
          </a:r>
        </a:p>
      </dgm:t>
    </dgm:pt>
    <dgm:pt modelId="{F17AE355-E46C-45A4-A472-F5380C54BD4E}" type="parTrans" cxnId="{8B314D19-1826-43AC-9893-91F886032F4B}">
      <dgm:prSet/>
      <dgm:spPr/>
      <dgm:t>
        <a:bodyPr/>
        <a:lstStyle/>
        <a:p>
          <a:endParaRPr lang="fi-FI"/>
        </a:p>
      </dgm:t>
    </dgm:pt>
    <dgm:pt modelId="{946EC15A-375D-4CC8-B38A-B0A2BD9FC302}" type="sibTrans" cxnId="{8B314D19-1826-43AC-9893-91F886032F4B}">
      <dgm:prSet/>
      <dgm:spPr/>
      <dgm:t>
        <a:bodyPr/>
        <a:lstStyle/>
        <a:p>
          <a:endParaRPr lang="fi-FI"/>
        </a:p>
      </dgm:t>
    </dgm:pt>
    <dgm:pt modelId="{2686B41B-C380-411F-BF95-459F48A841BA}">
      <dgm:prSet phldrT="[Teksti]"/>
      <dgm:spPr/>
      <dgm:t>
        <a:bodyPr/>
        <a:lstStyle/>
        <a:p>
          <a:r>
            <a:rPr lang="fi-FI"/>
            <a:t>30 häätöä estetty (27 vuokravelka + 3 häiriötä)</a:t>
          </a:r>
        </a:p>
      </dgm:t>
    </dgm:pt>
    <dgm:pt modelId="{D30D2AAD-E7A0-4967-901D-DB734B578807}" type="parTrans" cxnId="{FEFC2D83-F88B-4DAD-B099-564118015370}">
      <dgm:prSet/>
      <dgm:spPr/>
      <dgm:t>
        <a:bodyPr/>
        <a:lstStyle/>
        <a:p>
          <a:endParaRPr lang="fi-FI"/>
        </a:p>
      </dgm:t>
    </dgm:pt>
    <dgm:pt modelId="{5D449EF5-CEB9-487B-87B1-2B096162CC13}" type="sibTrans" cxnId="{FEFC2D83-F88B-4DAD-B099-564118015370}">
      <dgm:prSet/>
      <dgm:spPr/>
      <dgm:t>
        <a:bodyPr/>
        <a:lstStyle/>
        <a:p>
          <a:endParaRPr lang="fi-FI"/>
        </a:p>
      </dgm:t>
    </dgm:pt>
    <dgm:pt modelId="{19F39B93-35BD-47EE-810A-6BA8BE5BEE94}">
      <dgm:prSet phldrT="[Teksti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i-FI"/>
            <a:t>1.1.-29.11.2023</a:t>
          </a:r>
        </a:p>
      </dgm:t>
    </dgm:pt>
    <dgm:pt modelId="{2528D555-7ABB-4013-9EEB-5B851D5C2CE7}" type="parTrans" cxnId="{B86F000C-3DFF-4532-951A-677ED0137869}">
      <dgm:prSet/>
      <dgm:spPr/>
      <dgm:t>
        <a:bodyPr/>
        <a:lstStyle/>
        <a:p>
          <a:endParaRPr lang="fi-FI"/>
        </a:p>
      </dgm:t>
    </dgm:pt>
    <dgm:pt modelId="{C9B622E0-390D-4EEB-A4BD-F57BCFB25F89}" type="sibTrans" cxnId="{B86F000C-3DFF-4532-951A-677ED0137869}">
      <dgm:prSet/>
      <dgm:spPr/>
      <dgm:t>
        <a:bodyPr/>
        <a:lstStyle/>
        <a:p>
          <a:endParaRPr lang="fi-FI"/>
        </a:p>
      </dgm:t>
    </dgm:pt>
    <dgm:pt modelId="{B0429264-7C01-4F39-A3EC-B925DE74D78E}">
      <dgm:prSet phldrT="[Teksti]"/>
      <dgm:spPr/>
      <dgm:t>
        <a:bodyPr/>
        <a:lstStyle/>
        <a:p>
          <a:r>
            <a:rPr lang="fi-FI"/>
            <a:t>49 häätöä estetty ( 40 vuokravelka + 9 häiriötä)</a:t>
          </a:r>
        </a:p>
      </dgm:t>
    </dgm:pt>
    <dgm:pt modelId="{78F8D0F1-3971-429C-8055-C990C96DEBCC}" type="parTrans" cxnId="{9E293E54-2427-4C0B-905F-72967BCCBAD8}">
      <dgm:prSet/>
      <dgm:spPr/>
      <dgm:t>
        <a:bodyPr/>
        <a:lstStyle/>
        <a:p>
          <a:endParaRPr lang="fi-FI"/>
        </a:p>
      </dgm:t>
    </dgm:pt>
    <dgm:pt modelId="{FB5ED29D-898E-4A7D-9751-347FD3151D2D}" type="sibTrans" cxnId="{9E293E54-2427-4C0B-905F-72967BCCBAD8}">
      <dgm:prSet/>
      <dgm:spPr/>
      <dgm:t>
        <a:bodyPr/>
        <a:lstStyle/>
        <a:p>
          <a:endParaRPr lang="fi-FI"/>
        </a:p>
      </dgm:t>
    </dgm:pt>
    <dgm:pt modelId="{7FA2BC5C-019A-46F1-B141-DB1C089F5156}">
      <dgm:prSet phldrT="[Teksti]"/>
      <dgm:spPr/>
      <dgm:t>
        <a:bodyPr/>
        <a:lstStyle/>
        <a:p>
          <a:r>
            <a:rPr lang="fi-FI"/>
            <a:t>3 häätöä</a:t>
          </a:r>
        </a:p>
      </dgm:t>
    </dgm:pt>
    <dgm:pt modelId="{405B3664-8973-4A2C-8FA5-AFD25579843F}" type="parTrans" cxnId="{E3BF7967-C0EE-4EC7-9F71-C52260F58443}">
      <dgm:prSet/>
      <dgm:spPr/>
      <dgm:t>
        <a:bodyPr/>
        <a:lstStyle/>
        <a:p>
          <a:endParaRPr lang="fi-FI"/>
        </a:p>
      </dgm:t>
    </dgm:pt>
    <dgm:pt modelId="{0C9B3536-E5EE-4DC2-8818-FDEE2189749C}" type="sibTrans" cxnId="{E3BF7967-C0EE-4EC7-9F71-C52260F58443}">
      <dgm:prSet/>
      <dgm:spPr/>
      <dgm:t>
        <a:bodyPr/>
        <a:lstStyle/>
        <a:p>
          <a:endParaRPr lang="fi-FI"/>
        </a:p>
      </dgm:t>
    </dgm:pt>
    <dgm:pt modelId="{ADBC7237-384C-4C71-AD81-9704ED93895D}">
      <dgm:prSet phldrT="[Teksti]"/>
      <dgm:spPr/>
      <dgm:t>
        <a:bodyPr/>
        <a:lstStyle/>
        <a:p>
          <a:r>
            <a:rPr lang="fi-FI"/>
            <a:t>5 häätöä</a:t>
          </a:r>
        </a:p>
      </dgm:t>
    </dgm:pt>
    <dgm:pt modelId="{F2E5206A-DB9D-4723-AB75-8CBF72C901EE}" type="parTrans" cxnId="{D28DD878-41CF-4A06-A74A-22933131465A}">
      <dgm:prSet/>
      <dgm:spPr/>
      <dgm:t>
        <a:bodyPr/>
        <a:lstStyle/>
        <a:p>
          <a:endParaRPr lang="fi-FI"/>
        </a:p>
      </dgm:t>
    </dgm:pt>
    <dgm:pt modelId="{5886323C-3DA1-4824-A44F-71605D3DBD6F}" type="sibTrans" cxnId="{D28DD878-41CF-4A06-A74A-22933131465A}">
      <dgm:prSet/>
      <dgm:spPr/>
      <dgm:t>
        <a:bodyPr/>
        <a:lstStyle/>
        <a:p>
          <a:endParaRPr lang="fi-FI"/>
        </a:p>
      </dgm:t>
    </dgm:pt>
    <dgm:pt modelId="{5695D4F5-9096-43A2-AA7C-CF4FE5E78CD0}">
      <dgm:prSet phldrT="[Teksti]"/>
      <dgm:spPr/>
      <dgm:t>
        <a:bodyPr/>
        <a:lstStyle/>
        <a:p>
          <a:r>
            <a:rPr lang="fi-FI"/>
            <a:t>1 häätö</a:t>
          </a:r>
        </a:p>
      </dgm:t>
    </dgm:pt>
    <dgm:pt modelId="{45F892F6-A9D5-4BCC-9F05-2D16AE2860F1}" type="parTrans" cxnId="{402C4EFC-8D8B-4E51-920D-E1D5E08C7675}">
      <dgm:prSet/>
      <dgm:spPr/>
      <dgm:t>
        <a:bodyPr/>
        <a:lstStyle/>
        <a:p>
          <a:endParaRPr lang="fi-FI"/>
        </a:p>
      </dgm:t>
    </dgm:pt>
    <dgm:pt modelId="{8F0F7FBF-E95C-4257-BA85-B3BB20DD43CC}" type="sibTrans" cxnId="{402C4EFC-8D8B-4E51-920D-E1D5E08C7675}">
      <dgm:prSet/>
      <dgm:spPr/>
      <dgm:t>
        <a:bodyPr/>
        <a:lstStyle/>
        <a:p>
          <a:endParaRPr lang="fi-FI"/>
        </a:p>
      </dgm:t>
    </dgm:pt>
    <dgm:pt modelId="{0DA8841E-4A78-4912-9F3A-5743193C8441}">
      <dgm:prSet phldrT="[Teksti]"/>
      <dgm:spPr/>
      <dgm:t>
        <a:bodyPr/>
        <a:lstStyle/>
        <a:p>
          <a:r>
            <a:rPr lang="fi-FI"/>
            <a:t>0 häätöä</a:t>
          </a:r>
        </a:p>
      </dgm:t>
    </dgm:pt>
    <dgm:pt modelId="{5CA18109-C38D-4F6E-A1FB-F28847120337}" type="parTrans" cxnId="{CE40C65A-18E8-4FCE-8209-6E4E8C1B6B7D}">
      <dgm:prSet/>
      <dgm:spPr/>
      <dgm:t>
        <a:bodyPr/>
        <a:lstStyle/>
        <a:p>
          <a:endParaRPr lang="fi-FI"/>
        </a:p>
      </dgm:t>
    </dgm:pt>
    <dgm:pt modelId="{131BF7E1-C6E5-4F8D-87EB-A45C5E400913}" type="sibTrans" cxnId="{CE40C65A-18E8-4FCE-8209-6E4E8C1B6B7D}">
      <dgm:prSet/>
      <dgm:spPr/>
      <dgm:t>
        <a:bodyPr/>
        <a:lstStyle/>
        <a:p>
          <a:endParaRPr lang="fi-FI"/>
        </a:p>
      </dgm:t>
    </dgm:pt>
    <dgm:pt modelId="{D3EC6156-D984-4ABB-9FC5-BE91A9705704}">
      <dgm:prSet phldrT="[Teksti]"/>
      <dgm:spPr/>
      <dgm:t>
        <a:bodyPr/>
        <a:lstStyle/>
        <a:p>
          <a:r>
            <a:rPr lang="fi-FI"/>
            <a:t>159 asunnotonta tavattu</a:t>
          </a:r>
        </a:p>
      </dgm:t>
    </dgm:pt>
    <dgm:pt modelId="{2B781145-55F6-4A62-9485-3EA0BA4DEC37}" type="parTrans" cxnId="{22643710-60BB-4B22-B2BF-2A5CDD83365E}">
      <dgm:prSet/>
      <dgm:spPr/>
      <dgm:t>
        <a:bodyPr/>
        <a:lstStyle/>
        <a:p>
          <a:endParaRPr lang="fi-FI"/>
        </a:p>
      </dgm:t>
    </dgm:pt>
    <dgm:pt modelId="{972FA384-8DFD-4301-8A5D-5793EB5511CC}" type="sibTrans" cxnId="{22643710-60BB-4B22-B2BF-2A5CDD83365E}">
      <dgm:prSet/>
      <dgm:spPr/>
      <dgm:t>
        <a:bodyPr/>
        <a:lstStyle/>
        <a:p>
          <a:endParaRPr lang="fi-FI"/>
        </a:p>
      </dgm:t>
    </dgm:pt>
    <dgm:pt modelId="{9AB2CCCC-CCB6-491A-9447-DB82B2B049BC}">
      <dgm:prSet phldrT="[Teksti]"/>
      <dgm:spPr/>
      <dgm:t>
        <a:bodyPr/>
        <a:lstStyle/>
        <a:p>
          <a:r>
            <a:rPr lang="fi-FI"/>
            <a:t>121 asunnotonta tavattu</a:t>
          </a:r>
        </a:p>
      </dgm:t>
    </dgm:pt>
    <dgm:pt modelId="{93C16C08-091D-4377-A211-D22018BC54EC}" type="parTrans" cxnId="{A9166687-8371-4426-951B-C52044AD1A75}">
      <dgm:prSet/>
      <dgm:spPr/>
      <dgm:t>
        <a:bodyPr/>
        <a:lstStyle/>
        <a:p>
          <a:endParaRPr lang="fi-FI"/>
        </a:p>
      </dgm:t>
    </dgm:pt>
    <dgm:pt modelId="{25E4644D-E56E-4FB3-BBB8-DC0986E908D2}" type="sibTrans" cxnId="{A9166687-8371-4426-951B-C52044AD1A75}">
      <dgm:prSet/>
      <dgm:spPr/>
      <dgm:t>
        <a:bodyPr/>
        <a:lstStyle/>
        <a:p>
          <a:endParaRPr lang="fi-FI"/>
        </a:p>
      </dgm:t>
    </dgm:pt>
    <dgm:pt modelId="{13FF2E57-AB78-4C9F-8A40-5B6E80F02B9B}">
      <dgm:prSet phldrT="[Teksti]"/>
      <dgm:spPr/>
      <dgm:t>
        <a:bodyPr/>
        <a:lstStyle/>
        <a:p>
          <a:r>
            <a:rPr lang="fi-FI"/>
            <a:t>107 asunnotonta tavattu</a:t>
          </a:r>
        </a:p>
      </dgm:t>
    </dgm:pt>
    <dgm:pt modelId="{C283E8A6-5CC6-46E2-9F63-90790CDE16D9}" type="parTrans" cxnId="{3D4DF9E6-E4A8-484C-BC12-3C33E880B3DC}">
      <dgm:prSet/>
      <dgm:spPr/>
      <dgm:t>
        <a:bodyPr/>
        <a:lstStyle/>
        <a:p>
          <a:endParaRPr lang="fi-FI"/>
        </a:p>
      </dgm:t>
    </dgm:pt>
    <dgm:pt modelId="{4AD1E8C4-3603-42FE-B9D6-A6B70F2DDEEA}" type="sibTrans" cxnId="{3D4DF9E6-E4A8-484C-BC12-3C33E880B3DC}">
      <dgm:prSet/>
      <dgm:spPr/>
      <dgm:t>
        <a:bodyPr/>
        <a:lstStyle/>
        <a:p>
          <a:endParaRPr lang="fi-FI"/>
        </a:p>
      </dgm:t>
    </dgm:pt>
    <dgm:pt modelId="{20952F9B-D3AA-4A58-9B4D-70904B2F0A96}">
      <dgm:prSet phldrT="[Teksti]"/>
      <dgm:spPr/>
      <dgm:t>
        <a:bodyPr/>
        <a:lstStyle/>
        <a:p>
          <a:r>
            <a:rPr lang="fi-FI"/>
            <a:t>125 asunnotonta tavattu</a:t>
          </a:r>
        </a:p>
      </dgm:t>
    </dgm:pt>
    <dgm:pt modelId="{37050DEA-B6BB-4706-B4FE-62553ABDF963}" type="parTrans" cxnId="{B371B141-BB92-4D80-A0FA-98D5B10383BA}">
      <dgm:prSet/>
      <dgm:spPr/>
      <dgm:t>
        <a:bodyPr/>
        <a:lstStyle/>
        <a:p>
          <a:endParaRPr lang="fi-FI"/>
        </a:p>
      </dgm:t>
    </dgm:pt>
    <dgm:pt modelId="{5630E1E8-7831-468D-B1F5-4DAFE956AA57}" type="sibTrans" cxnId="{B371B141-BB92-4D80-A0FA-98D5B10383BA}">
      <dgm:prSet/>
      <dgm:spPr/>
      <dgm:t>
        <a:bodyPr/>
        <a:lstStyle/>
        <a:p>
          <a:endParaRPr lang="fi-FI"/>
        </a:p>
      </dgm:t>
    </dgm:pt>
    <dgm:pt modelId="{9518188B-D53D-4A72-BADC-BED1AF825B39}">
      <dgm:prSet phldrT="[Teksti]"/>
      <dgm:spPr/>
      <dgm:t>
        <a:bodyPr/>
        <a:lstStyle/>
        <a:p>
          <a:r>
            <a:rPr lang="fi-FI"/>
            <a:t>29 asunnotonta saanut asunnon</a:t>
          </a:r>
        </a:p>
      </dgm:t>
    </dgm:pt>
    <dgm:pt modelId="{B3699EEC-FB42-44EF-9778-8C66D223AB39}" type="parTrans" cxnId="{51C5208F-6EE0-43AF-8DA8-720FD8789918}">
      <dgm:prSet/>
      <dgm:spPr/>
    </dgm:pt>
    <dgm:pt modelId="{D98C2102-94F9-4B3C-B8D6-01B29FD3D68C}" type="sibTrans" cxnId="{51C5208F-6EE0-43AF-8DA8-720FD8789918}">
      <dgm:prSet/>
      <dgm:spPr/>
    </dgm:pt>
    <dgm:pt modelId="{D2C9410B-1800-4697-8D37-493201C20FC6}" type="pres">
      <dgm:prSet presAssocID="{6540E293-BE49-4996-9C3C-7D84837A4880}" presName="Name0" presStyleCnt="0">
        <dgm:presLayoutVars>
          <dgm:dir/>
          <dgm:animLvl val="lvl"/>
          <dgm:resizeHandles val="exact"/>
        </dgm:presLayoutVars>
      </dgm:prSet>
      <dgm:spPr/>
    </dgm:pt>
    <dgm:pt modelId="{5E299937-6D2B-420C-B233-844CE3971CF6}" type="pres">
      <dgm:prSet presAssocID="{26DC06BF-CF1E-491F-A54D-6D5FF79F1A05}" presName="linNode" presStyleCnt="0"/>
      <dgm:spPr/>
    </dgm:pt>
    <dgm:pt modelId="{9E7A6BDC-CB22-48FF-B779-DCE2162CDB1B}" type="pres">
      <dgm:prSet presAssocID="{26DC06BF-CF1E-491F-A54D-6D5FF79F1A0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166A973-5738-48A2-A2A0-0660356E48E8}" type="pres">
      <dgm:prSet presAssocID="{26DC06BF-CF1E-491F-A54D-6D5FF79F1A05}" presName="descendantText" presStyleLbl="alignAccFollowNode1" presStyleIdx="0" presStyleCnt="4">
        <dgm:presLayoutVars>
          <dgm:bulletEnabled val="1"/>
        </dgm:presLayoutVars>
      </dgm:prSet>
      <dgm:spPr/>
    </dgm:pt>
    <dgm:pt modelId="{000FA3E4-1472-40C2-9F31-D07F99C71EFA}" type="pres">
      <dgm:prSet presAssocID="{4BC14390-E5A0-4F38-9B6F-9A7417B32F89}" presName="sp" presStyleCnt="0"/>
      <dgm:spPr/>
    </dgm:pt>
    <dgm:pt modelId="{921A7ED7-8077-4BDD-9212-FE4DB97878D9}" type="pres">
      <dgm:prSet presAssocID="{04871D00-9B3D-492C-9DF2-3EBE1ABB2BB0}" presName="linNode" presStyleCnt="0"/>
      <dgm:spPr/>
    </dgm:pt>
    <dgm:pt modelId="{73F86159-1733-4B4E-9FB1-92E3536DD542}" type="pres">
      <dgm:prSet presAssocID="{04871D00-9B3D-492C-9DF2-3EBE1ABB2BB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2D8E59F-9AB6-409B-AA11-100C999BF786}" type="pres">
      <dgm:prSet presAssocID="{04871D00-9B3D-492C-9DF2-3EBE1ABB2BB0}" presName="descendantText" presStyleLbl="alignAccFollowNode1" presStyleIdx="1" presStyleCnt="4">
        <dgm:presLayoutVars>
          <dgm:bulletEnabled val="1"/>
        </dgm:presLayoutVars>
      </dgm:prSet>
      <dgm:spPr/>
    </dgm:pt>
    <dgm:pt modelId="{8B35F9EF-1C57-4A44-A43B-4A79BF24D671}" type="pres">
      <dgm:prSet presAssocID="{B6089A46-371F-4735-985C-A4CEE2D992D6}" presName="sp" presStyleCnt="0"/>
      <dgm:spPr/>
    </dgm:pt>
    <dgm:pt modelId="{A51BC676-1634-4E72-9E9D-6D6FB4617154}" type="pres">
      <dgm:prSet presAssocID="{58088321-D385-4537-A542-73B60CA8CCC5}" presName="linNode" presStyleCnt="0"/>
      <dgm:spPr/>
    </dgm:pt>
    <dgm:pt modelId="{2CD8A1DE-52D1-4C24-B11C-1E007958CD9C}" type="pres">
      <dgm:prSet presAssocID="{58088321-D385-4537-A542-73B60CA8CCC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7E72572-06C5-432C-81ED-544AB009D68B}" type="pres">
      <dgm:prSet presAssocID="{58088321-D385-4537-A542-73B60CA8CCC5}" presName="descendantText" presStyleLbl="alignAccFollowNode1" presStyleIdx="2" presStyleCnt="4">
        <dgm:presLayoutVars>
          <dgm:bulletEnabled val="1"/>
        </dgm:presLayoutVars>
      </dgm:prSet>
      <dgm:spPr/>
    </dgm:pt>
    <dgm:pt modelId="{3FEA4A62-F50F-452A-8602-04045AF1FEB1}" type="pres">
      <dgm:prSet presAssocID="{81623E35-5B1D-4241-A9C9-D36681128346}" presName="sp" presStyleCnt="0"/>
      <dgm:spPr/>
    </dgm:pt>
    <dgm:pt modelId="{227D6E93-75CA-4256-92B1-4D9863B1CF3C}" type="pres">
      <dgm:prSet presAssocID="{19F39B93-35BD-47EE-810A-6BA8BE5BEE94}" presName="linNode" presStyleCnt="0"/>
      <dgm:spPr/>
    </dgm:pt>
    <dgm:pt modelId="{24C9F155-5A0F-4266-9ED2-CCCD3155767F}" type="pres">
      <dgm:prSet presAssocID="{19F39B93-35BD-47EE-810A-6BA8BE5BEE9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DE983A5-6263-46D3-BE1A-B5234CAB2101}" type="pres">
      <dgm:prSet presAssocID="{19F39B93-35BD-47EE-810A-6BA8BE5BEE9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86F000C-3DFF-4532-951A-677ED0137869}" srcId="{6540E293-BE49-4996-9C3C-7D84837A4880}" destId="{19F39B93-35BD-47EE-810A-6BA8BE5BEE94}" srcOrd="3" destOrd="0" parTransId="{2528D555-7ABB-4013-9EEB-5B851D5C2CE7}" sibTransId="{C9B622E0-390D-4EEB-A4BD-F57BCFB25F89}"/>
    <dgm:cxn modelId="{22643710-60BB-4B22-B2BF-2A5CDD83365E}" srcId="{58088321-D385-4537-A542-73B60CA8CCC5}" destId="{D3EC6156-D984-4ABB-9FC5-BE91A9705704}" srcOrd="0" destOrd="0" parTransId="{2B781145-55F6-4A62-9485-3EA0BA4DEC37}" sibTransId="{972FA384-8DFD-4301-8A5D-5793EB5511CC}"/>
    <dgm:cxn modelId="{F4873F17-466E-4C01-BB6E-A1FC276E8136}" type="presOf" srcId="{2686B41B-C380-411F-BF95-459F48A841BA}" destId="{47E72572-06C5-432C-81ED-544AB009D68B}" srcOrd="0" destOrd="2" presId="urn:microsoft.com/office/officeart/2005/8/layout/vList5"/>
    <dgm:cxn modelId="{8B314D19-1826-43AC-9893-91F886032F4B}" srcId="{58088321-D385-4537-A542-73B60CA8CCC5}" destId="{335BCD87-24BC-484F-BCBB-58E008858FC5}" srcOrd="1" destOrd="0" parTransId="{F17AE355-E46C-45A4-A472-F5380C54BD4E}" sibTransId="{946EC15A-375D-4CC8-B38A-B0A2BD9FC302}"/>
    <dgm:cxn modelId="{A4E3D92F-AC2E-4920-B9E1-F924175CF62D}" type="presOf" srcId="{ACC90CEB-3F39-4771-A38D-D7D5AE59A5CB}" destId="{1166A973-5738-48A2-A2A0-0660356E48E8}" srcOrd="0" destOrd="2" presId="urn:microsoft.com/office/officeart/2005/8/layout/vList5"/>
    <dgm:cxn modelId="{31A9E22F-310F-410B-B8FC-0709D38BA464}" srcId="{6540E293-BE49-4996-9C3C-7D84837A4880}" destId="{04871D00-9B3D-492C-9DF2-3EBE1ABB2BB0}" srcOrd="1" destOrd="0" parTransId="{C1542545-1EF5-4E36-AB60-640840E89534}" sibTransId="{B6089A46-371F-4735-985C-A4CEE2D992D6}"/>
    <dgm:cxn modelId="{7955EE2F-46CD-466B-8E06-658453D992EE}" srcId="{04871D00-9B3D-492C-9DF2-3EBE1ABB2BB0}" destId="{E4222AF9-2FF1-4681-BBA0-5A091E3D412B}" srcOrd="2" destOrd="0" parTransId="{65EF788E-09FC-4596-A2AA-2D8ED8F40EA1}" sibTransId="{9CECE2AD-80FE-46C7-A16A-DEBF32B541CC}"/>
    <dgm:cxn modelId="{58495A37-59A8-4513-80D9-C366C1589378}" type="presOf" srcId="{13FF2E57-AB78-4C9F-8A40-5B6E80F02B9B}" destId="{1166A973-5738-48A2-A2A0-0660356E48E8}" srcOrd="0" destOrd="0" presId="urn:microsoft.com/office/officeart/2005/8/layout/vList5"/>
    <dgm:cxn modelId="{355A6839-5A42-450E-B694-6719E70947A3}" type="presOf" srcId="{7FA2BC5C-019A-46F1-B141-DB1C089F5156}" destId="{1166A973-5738-48A2-A2A0-0660356E48E8}" srcOrd="0" destOrd="3" presId="urn:microsoft.com/office/officeart/2005/8/layout/vList5"/>
    <dgm:cxn modelId="{B323855E-BDB6-419D-8019-B1E470324BD6}" type="presOf" srcId="{5695D4F5-9096-43A2-AA7C-CF4FE5E78CD0}" destId="{47E72572-06C5-432C-81ED-544AB009D68B}" srcOrd="0" destOrd="3" presId="urn:microsoft.com/office/officeart/2005/8/layout/vList5"/>
    <dgm:cxn modelId="{B371B141-BB92-4D80-A0FA-98D5B10383BA}" srcId="{19F39B93-35BD-47EE-810A-6BA8BE5BEE94}" destId="{20952F9B-D3AA-4A58-9B4D-70904B2F0A96}" srcOrd="0" destOrd="0" parTransId="{37050DEA-B6BB-4706-B4FE-62553ABDF963}" sibTransId="{5630E1E8-7831-468D-B1F5-4DAFE956AA57}"/>
    <dgm:cxn modelId="{96F10743-1D7B-4C47-BB89-650A4B5470EC}" type="presOf" srcId="{1B5BE996-441C-4C7B-A3CC-C2A7BAD60B01}" destId="{42D8E59F-9AB6-409B-AA11-100C999BF786}" srcOrd="0" destOrd="1" presId="urn:microsoft.com/office/officeart/2005/8/layout/vList5"/>
    <dgm:cxn modelId="{E3BF7967-C0EE-4EC7-9F71-C52260F58443}" srcId="{26DC06BF-CF1E-491F-A54D-6D5FF79F1A05}" destId="{7FA2BC5C-019A-46F1-B141-DB1C089F5156}" srcOrd="3" destOrd="0" parTransId="{405B3664-8973-4A2C-8FA5-AFD25579843F}" sibTransId="{0C9B3536-E5EE-4DC2-8818-FDEE2189749C}"/>
    <dgm:cxn modelId="{CBA5134D-1E85-4F0A-81ED-FE010767EF11}" type="presOf" srcId="{ADBC7237-384C-4C71-AD81-9704ED93895D}" destId="{42D8E59F-9AB6-409B-AA11-100C999BF786}" srcOrd="0" destOrd="3" presId="urn:microsoft.com/office/officeart/2005/8/layout/vList5"/>
    <dgm:cxn modelId="{9E293E54-2427-4C0B-905F-72967BCCBAD8}" srcId="{19F39B93-35BD-47EE-810A-6BA8BE5BEE94}" destId="{B0429264-7C01-4F39-A3EC-B925DE74D78E}" srcOrd="2" destOrd="0" parTransId="{78F8D0F1-3971-429C-8055-C990C96DEBCC}" sibTransId="{FB5ED29D-898E-4A7D-9751-347FD3151D2D}"/>
    <dgm:cxn modelId="{9A0C0E56-D5BE-43E6-9D03-57E21B8D0BA8}" srcId="{6540E293-BE49-4996-9C3C-7D84837A4880}" destId="{58088321-D385-4537-A542-73B60CA8CCC5}" srcOrd="2" destOrd="0" parTransId="{AAD8D638-0121-4207-9999-535B07C32D59}" sibTransId="{81623E35-5B1D-4241-A9C9-D36681128346}"/>
    <dgm:cxn modelId="{EAE24576-0196-4607-BD97-89F9A8BC418F}" type="presOf" srcId="{0DA8841E-4A78-4912-9F3A-5743193C8441}" destId="{1DE983A5-6263-46D3-BE1A-B5234CAB2101}" srcOrd="0" destOrd="3" presId="urn:microsoft.com/office/officeart/2005/8/layout/vList5"/>
    <dgm:cxn modelId="{B7FEE676-9986-4F4E-A1AD-629C9AB9898B}" type="presOf" srcId="{335BCD87-24BC-484F-BCBB-58E008858FC5}" destId="{47E72572-06C5-432C-81ED-544AB009D68B}" srcOrd="0" destOrd="1" presId="urn:microsoft.com/office/officeart/2005/8/layout/vList5"/>
    <dgm:cxn modelId="{E6132A57-8C01-4BA5-A525-E26B7C9EA3D8}" type="presOf" srcId="{20952F9B-D3AA-4A58-9B4D-70904B2F0A96}" destId="{1DE983A5-6263-46D3-BE1A-B5234CAB2101}" srcOrd="0" destOrd="0" presId="urn:microsoft.com/office/officeart/2005/8/layout/vList5"/>
    <dgm:cxn modelId="{D28DD878-41CF-4A06-A74A-22933131465A}" srcId="{04871D00-9B3D-492C-9DF2-3EBE1ABB2BB0}" destId="{ADBC7237-384C-4C71-AD81-9704ED93895D}" srcOrd="3" destOrd="0" parTransId="{F2E5206A-DB9D-4723-AB75-8CBF72C901EE}" sibTransId="{5886323C-3DA1-4824-A44F-71605D3DBD6F}"/>
    <dgm:cxn modelId="{CE40C65A-18E8-4FCE-8209-6E4E8C1B6B7D}" srcId="{19F39B93-35BD-47EE-810A-6BA8BE5BEE94}" destId="{0DA8841E-4A78-4912-9F3A-5743193C8441}" srcOrd="3" destOrd="0" parTransId="{5CA18109-C38D-4F6E-A1FB-F28847120337}" sibTransId="{131BF7E1-C6E5-4F8D-87EB-A45C5E400913}"/>
    <dgm:cxn modelId="{3A4E7E7F-4D39-4E5F-9D9A-C23407B5119C}" type="presOf" srcId="{19F39B93-35BD-47EE-810A-6BA8BE5BEE94}" destId="{24C9F155-5A0F-4266-9ED2-CCCD3155767F}" srcOrd="0" destOrd="0" presId="urn:microsoft.com/office/officeart/2005/8/layout/vList5"/>
    <dgm:cxn modelId="{FEFC2D83-F88B-4DAD-B099-564118015370}" srcId="{58088321-D385-4537-A542-73B60CA8CCC5}" destId="{2686B41B-C380-411F-BF95-459F48A841BA}" srcOrd="2" destOrd="0" parTransId="{D30D2AAD-E7A0-4967-901D-DB734B578807}" sibTransId="{5D449EF5-CEB9-487B-87B1-2B096162CC13}"/>
    <dgm:cxn modelId="{E77DE584-35A3-4094-913D-AE2DE642754C}" srcId="{26DC06BF-CF1E-491F-A54D-6D5FF79F1A05}" destId="{8E531601-F03A-4891-BC61-54E25A4A52CF}" srcOrd="1" destOrd="0" parTransId="{FD3FA0A1-1E3E-46F2-8D98-914BA80E9953}" sibTransId="{3477FD36-F27D-42EE-9544-D977D05AF544}"/>
    <dgm:cxn modelId="{A9166687-8371-4426-951B-C52044AD1A75}" srcId="{04871D00-9B3D-492C-9DF2-3EBE1ABB2BB0}" destId="{9AB2CCCC-CCB6-491A-9447-DB82B2B049BC}" srcOrd="0" destOrd="0" parTransId="{93C16C08-091D-4377-A211-D22018BC54EC}" sibTransId="{25E4644D-E56E-4FB3-BBB8-DC0986E908D2}"/>
    <dgm:cxn modelId="{51C5208F-6EE0-43AF-8DA8-720FD8789918}" srcId="{19F39B93-35BD-47EE-810A-6BA8BE5BEE94}" destId="{9518188B-D53D-4A72-BADC-BED1AF825B39}" srcOrd="1" destOrd="0" parTransId="{B3699EEC-FB42-44EF-9778-8C66D223AB39}" sibTransId="{D98C2102-94F9-4B3C-B8D6-01B29FD3D68C}"/>
    <dgm:cxn modelId="{00CD1A93-8198-4290-B728-9552686273FB}" type="presOf" srcId="{9AB2CCCC-CCB6-491A-9447-DB82B2B049BC}" destId="{42D8E59F-9AB6-409B-AA11-100C999BF786}" srcOrd="0" destOrd="0" presId="urn:microsoft.com/office/officeart/2005/8/layout/vList5"/>
    <dgm:cxn modelId="{55E6B299-C82C-448B-9A6E-59419C9D3B1D}" type="presOf" srcId="{6540E293-BE49-4996-9C3C-7D84837A4880}" destId="{D2C9410B-1800-4697-8D37-493201C20FC6}" srcOrd="0" destOrd="0" presId="urn:microsoft.com/office/officeart/2005/8/layout/vList5"/>
    <dgm:cxn modelId="{087E0CA0-8368-4FA4-AE30-67B3D4323AF9}" type="presOf" srcId="{9518188B-D53D-4A72-BADC-BED1AF825B39}" destId="{1DE983A5-6263-46D3-BE1A-B5234CAB2101}" srcOrd="0" destOrd="1" presId="urn:microsoft.com/office/officeart/2005/8/layout/vList5"/>
    <dgm:cxn modelId="{D8581DA9-9AE8-47A7-B659-4201DC219907}" type="presOf" srcId="{26DC06BF-CF1E-491F-A54D-6D5FF79F1A05}" destId="{9E7A6BDC-CB22-48FF-B779-DCE2162CDB1B}" srcOrd="0" destOrd="0" presId="urn:microsoft.com/office/officeart/2005/8/layout/vList5"/>
    <dgm:cxn modelId="{AB68FBAA-B755-40F6-A2EA-D7DB6627B689}" type="presOf" srcId="{8E531601-F03A-4891-BC61-54E25A4A52CF}" destId="{1166A973-5738-48A2-A2A0-0660356E48E8}" srcOrd="0" destOrd="1" presId="urn:microsoft.com/office/officeart/2005/8/layout/vList5"/>
    <dgm:cxn modelId="{1F0356AF-4ADC-4546-8DF6-1684E80A490B}" type="presOf" srcId="{D3EC6156-D984-4ABB-9FC5-BE91A9705704}" destId="{47E72572-06C5-432C-81ED-544AB009D68B}" srcOrd="0" destOrd="0" presId="urn:microsoft.com/office/officeart/2005/8/layout/vList5"/>
    <dgm:cxn modelId="{94EFFEBF-63FF-4179-BE91-CAA7D565E777}" srcId="{26DC06BF-CF1E-491F-A54D-6D5FF79F1A05}" destId="{ACC90CEB-3F39-4771-A38D-D7D5AE59A5CB}" srcOrd="2" destOrd="0" parTransId="{78FB66C8-228C-478B-ADD3-C77EFA16393A}" sibTransId="{58E08181-1C42-400F-8F8F-F6CF183E6B66}"/>
    <dgm:cxn modelId="{72F658C7-0A42-4F91-B201-240780C00794}" srcId="{04871D00-9B3D-492C-9DF2-3EBE1ABB2BB0}" destId="{1B5BE996-441C-4C7B-A3CC-C2A7BAD60B01}" srcOrd="1" destOrd="0" parTransId="{1CCB681D-48A1-4EE8-9704-0167D73217A2}" sibTransId="{4A120B89-C52E-4174-82BD-D689D0496948}"/>
    <dgm:cxn modelId="{D8E159CB-EED8-4EB9-988B-9DC5B8F1E212}" srcId="{6540E293-BE49-4996-9C3C-7D84837A4880}" destId="{26DC06BF-CF1E-491F-A54D-6D5FF79F1A05}" srcOrd="0" destOrd="0" parTransId="{5039190A-AFD1-48F8-B786-E01832169476}" sibTransId="{4BC14390-E5A0-4F38-9B6F-9A7417B32F89}"/>
    <dgm:cxn modelId="{3D4DF9E6-E4A8-484C-BC12-3C33E880B3DC}" srcId="{26DC06BF-CF1E-491F-A54D-6D5FF79F1A05}" destId="{13FF2E57-AB78-4C9F-8A40-5B6E80F02B9B}" srcOrd="0" destOrd="0" parTransId="{C283E8A6-5CC6-46E2-9F63-90790CDE16D9}" sibTransId="{4AD1E8C4-3603-42FE-B9D6-A6B70F2DDEEA}"/>
    <dgm:cxn modelId="{73D604F2-095D-4332-AF8D-BC0589112C9F}" type="presOf" srcId="{E4222AF9-2FF1-4681-BBA0-5A091E3D412B}" destId="{42D8E59F-9AB6-409B-AA11-100C999BF786}" srcOrd="0" destOrd="2" presId="urn:microsoft.com/office/officeart/2005/8/layout/vList5"/>
    <dgm:cxn modelId="{29B51DF4-03CA-4977-87F0-2270EF08B66E}" type="presOf" srcId="{58088321-D385-4537-A542-73B60CA8CCC5}" destId="{2CD8A1DE-52D1-4C24-B11C-1E007958CD9C}" srcOrd="0" destOrd="0" presId="urn:microsoft.com/office/officeart/2005/8/layout/vList5"/>
    <dgm:cxn modelId="{8D356AF4-0903-4D00-8926-C07FB0B28D9F}" type="presOf" srcId="{B0429264-7C01-4F39-A3EC-B925DE74D78E}" destId="{1DE983A5-6263-46D3-BE1A-B5234CAB2101}" srcOrd="0" destOrd="2" presId="urn:microsoft.com/office/officeart/2005/8/layout/vList5"/>
    <dgm:cxn modelId="{842537F9-235C-4019-A2E7-96521E0C16F0}" type="presOf" srcId="{04871D00-9B3D-492C-9DF2-3EBE1ABB2BB0}" destId="{73F86159-1733-4B4E-9FB1-92E3536DD542}" srcOrd="0" destOrd="0" presId="urn:microsoft.com/office/officeart/2005/8/layout/vList5"/>
    <dgm:cxn modelId="{402C4EFC-8D8B-4E51-920D-E1D5E08C7675}" srcId="{58088321-D385-4537-A542-73B60CA8CCC5}" destId="{5695D4F5-9096-43A2-AA7C-CF4FE5E78CD0}" srcOrd="3" destOrd="0" parTransId="{45F892F6-A9D5-4BCC-9F05-2D16AE2860F1}" sibTransId="{8F0F7FBF-E95C-4257-BA85-B3BB20DD43CC}"/>
    <dgm:cxn modelId="{A0FA6C28-071E-411E-8A99-D0C49066F4EF}" type="presParOf" srcId="{D2C9410B-1800-4697-8D37-493201C20FC6}" destId="{5E299937-6D2B-420C-B233-844CE3971CF6}" srcOrd="0" destOrd="0" presId="urn:microsoft.com/office/officeart/2005/8/layout/vList5"/>
    <dgm:cxn modelId="{ADF81866-5B73-4908-964E-6D479A13AF64}" type="presParOf" srcId="{5E299937-6D2B-420C-B233-844CE3971CF6}" destId="{9E7A6BDC-CB22-48FF-B779-DCE2162CDB1B}" srcOrd="0" destOrd="0" presId="urn:microsoft.com/office/officeart/2005/8/layout/vList5"/>
    <dgm:cxn modelId="{489AB502-C327-41F1-9F4A-D487D0EC7EB3}" type="presParOf" srcId="{5E299937-6D2B-420C-B233-844CE3971CF6}" destId="{1166A973-5738-48A2-A2A0-0660356E48E8}" srcOrd="1" destOrd="0" presId="urn:microsoft.com/office/officeart/2005/8/layout/vList5"/>
    <dgm:cxn modelId="{15FED3E5-1D36-461E-A1A8-9DF68A9BB34A}" type="presParOf" srcId="{D2C9410B-1800-4697-8D37-493201C20FC6}" destId="{000FA3E4-1472-40C2-9F31-D07F99C71EFA}" srcOrd="1" destOrd="0" presId="urn:microsoft.com/office/officeart/2005/8/layout/vList5"/>
    <dgm:cxn modelId="{C40DED1A-E9FD-4AF1-8E00-D605A36EA926}" type="presParOf" srcId="{D2C9410B-1800-4697-8D37-493201C20FC6}" destId="{921A7ED7-8077-4BDD-9212-FE4DB97878D9}" srcOrd="2" destOrd="0" presId="urn:microsoft.com/office/officeart/2005/8/layout/vList5"/>
    <dgm:cxn modelId="{91BDC605-0BC5-41F2-823D-997898EED524}" type="presParOf" srcId="{921A7ED7-8077-4BDD-9212-FE4DB97878D9}" destId="{73F86159-1733-4B4E-9FB1-92E3536DD542}" srcOrd="0" destOrd="0" presId="urn:microsoft.com/office/officeart/2005/8/layout/vList5"/>
    <dgm:cxn modelId="{5D278932-54B2-472C-A19D-468D2B1A2581}" type="presParOf" srcId="{921A7ED7-8077-4BDD-9212-FE4DB97878D9}" destId="{42D8E59F-9AB6-409B-AA11-100C999BF786}" srcOrd="1" destOrd="0" presId="urn:microsoft.com/office/officeart/2005/8/layout/vList5"/>
    <dgm:cxn modelId="{A5D58B2A-BADE-4911-B78C-BA0CBC94300C}" type="presParOf" srcId="{D2C9410B-1800-4697-8D37-493201C20FC6}" destId="{8B35F9EF-1C57-4A44-A43B-4A79BF24D671}" srcOrd="3" destOrd="0" presId="urn:microsoft.com/office/officeart/2005/8/layout/vList5"/>
    <dgm:cxn modelId="{D7E23C79-379E-42FB-8CBC-2174BF214E25}" type="presParOf" srcId="{D2C9410B-1800-4697-8D37-493201C20FC6}" destId="{A51BC676-1634-4E72-9E9D-6D6FB4617154}" srcOrd="4" destOrd="0" presId="urn:microsoft.com/office/officeart/2005/8/layout/vList5"/>
    <dgm:cxn modelId="{87C89762-BC2C-42B2-B3F8-3397461AC198}" type="presParOf" srcId="{A51BC676-1634-4E72-9E9D-6D6FB4617154}" destId="{2CD8A1DE-52D1-4C24-B11C-1E007958CD9C}" srcOrd="0" destOrd="0" presId="urn:microsoft.com/office/officeart/2005/8/layout/vList5"/>
    <dgm:cxn modelId="{E0B7C757-0226-4946-876A-0E0BF3E2D631}" type="presParOf" srcId="{A51BC676-1634-4E72-9E9D-6D6FB4617154}" destId="{47E72572-06C5-432C-81ED-544AB009D68B}" srcOrd="1" destOrd="0" presId="urn:microsoft.com/office/officeart/2005/8/layout/vList5"/>
    <dgm:cxn modelId="{4BEE2B92-22AB-4A85-94B1-F5B0932457A2}" type="presParOf" srcId="{D2C9410B-1800-4697-8D37-493201C20FC6}" destId="{3FEA4A62-F50F-452A-8602-04045AF1FEB1}" srcOrd="5" destOrd="0" presId="urn:microsoft.com/office/officeart/2005/8/layout/vList5"/>
    <dgm:cxn modelId="{43B9B3AB-F8FF-44BA-A3AD-696B51FA42D5}" type="presParOf" srcId="{D2C9410B-1800-4697-8D37-493201C20FC6}" destId="{227D6E93-75CA-4256-92B1-4D9863B1CF3C}" srcOrd="6" destOrd="0" presId="urn:microsoft.com/office/officeart/2005/8/layout/vList5"/>
    <dgm:cxn modelId="{439C7719-7888-4B17-A986-43F32E4B567B}" type="presParOf" srcId="{227D6E93-75CA-4256-92B1-4D9863B1CF3C}" destId="{24C9F155-5A0F-4266-9ED2-CCCD3155767F}" srcOrd="0" destOrd="0" presId="urn:microsoft.com/office/officeart/2005/8/layout/vList5"/>
    <dgm:cxn modelId="{EAA760DD-1F93-474C-9592-AF67C8403FDB}" type="presParOf" srcId="{227D6E93-75CA-4256-92B1-4D9863B1CF3C}" destId="{1DE983A5-6263-46D3-BE1A-B5234CAB21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A973-5738-48A2-A2A0-0660356E48E8}">
      <dsp:nvSpPr>
        <dsp:cNvPr id="0" name=""/>
        <dsp:cNvSpPr/>
      </dsp:nvSpPr>
      <dsp:spPr>
        <a:xfrm rot="5400000">
          <a:off x="6680651" y="-2691588"/>
          <a:ext cx="1152796" cy="68301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107 asunnotonta tavattu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49 asunnotonta saanut asunnon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9 häätöä estetty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3 häätöä</a:t>
          </a:r>
        </a:p>
      </dsp:txBody>
      <dsp:txXfrm rot="-5400000">
        <a:off x="3841968" y="203370"/>
        <a:ext cx="6773889" cy="1040246"/>
      </dsp:txXfrm>
    </dsp:sp>
    <dsp:sp modelId="{9E7A6BDC-CB22-48FF-B779-DCE2162CDB1B}">
      <dsp:nvSpPr>
        <dsp:cNvPr id="0" name=""/>
        <dsp:cNvSpPr/>
      </dsp:nvSpPr>
      <dsp:spPr>
        <a:xfrm>
          <a:off x="0" y="2995"/>
          <a:ext cx="3841967" cy="14409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/>
            <a:t>2020</a:t>
          </a:r>
        </a:p>
      </dsp:txBody>
      <dsp:txXfrm>
        <a:off x="70344" y="73339"/>
        <a:ext cx="3701279" cy="1300307"/>
      </dsp:txXfrm>
    </dsp:sp>
    <dsp:sp modelId="{42D8E59F-9AB6-409B-AA11-100C999BF786}">
      <dsp:nvSpPr>
        <dsp:cNvPr id="0" name=""/>
        <dsp:cNvSpPr/>
      </dsp:nvSpPr>
      <dsp:spPr>
        <a:xfrm rot="5400000">
          <a:off x="6680651" y="-1178542"/>
          <a:ext cx="1152796" cy="68301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121 asunnotonta tavattu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54 asunnotonta saanut asunnon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14 häätöä estetty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5 häätöä</a:t>
          </a:r>
        </a:p>
      </dsp:txBody>
      <dsp:txXfrm rot="-5400000">
        <a:off x="3841968" y="1716416"/>
        <a:ext cx="6773889" cy="1040246"/>
      </dsp:txXfrm>
    </dsp:sp>
    <dsp:sp modelId="{73F86159-1733-4B4E-9FB1-92E3536DD542}">
      <dsp:nvSpPr>
        <dsp:cNvPr id="0" name=""/>
        <dsp:cNvSpPr/>
      </dsp:nvSpPr>
      <dsp:spPr>
        <a:xfrm>
          <a:off x="0" y="1516041"/>
          <a:ext cx="3841967" cy="14409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/>
            <a:t>2021</a:t>
          </a:r>
        </a:p>
      </dsp:txBody>
      <dsp:txXfrm>
        <a:off x="70344" y="1586385"/>
        <a:ext cx="3701279" cy="1300307"/>
      </dsp:txXfrm>
    </dsp:sp>
    <dsp:sp modelId="{47E72572-06C5-432C-81ED-544AB009D68B}">
      <dsp:nvSpPr>
        <dsp:cNvPr id="0" name=""/>
        <dsp:cNvSpPr/>
      </dsp:nvSpPr>
      <dsp:spPr>
        <a:xfrm rot="5400000">
          <a:off x="6680651" y="334503"/>
          <a:ext cx="1152796" cy="68301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159 asunnotonta tavattu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36 asunnotonta saanut asunnon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30 häätöä estetty (27 vuokravelka + 3 häiriötä)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 häätö</a:t>
          </a:r>
        </a:p>
      </dsp:txBody>
      <dsp:txXfrm rot="-5400000">
        <a:off x="3841968" y="3229462"/>
        <a:ext cx="6773889" cy="1040246"/>
      </dsp:txXfrm>
    </dsp:sp>
    <dsp:sp modelId="{2CD8A1DE-52D1-4C24-B11C-1E007958CD9C}">
      <dsp:nvSpPr>
        <dsp:cNvPr id="0" name=""/>
        <dsp:cNvSpPr/>
      </dsp:nvSpPr>
      <dsp:spPr>
        <a:xfrm>
          <a:off x="0" y="3029087"/>
          <a:ext cx="3841967" cy="14409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/>
            <a:t>2022 </a:t>
          </a:r>
        </a:p>
      </dsp:txBody>
      <dsp:txXfrm>
        <a:off x="70344" y="3099431"/>
        <a:ext cx="3701279" cy="1300307"/>
      </dsp:txXfrm>
    </dsp:sp>
    <dsp:sp modelId="{1DE983A5-6263-46D3-BE1A-B5234CAB2101}">
      <dsp:nvSpPr>
        <dsp:cNvPr id="0" name=""/>
        <dsp:cNvSpPr/>
      </dsp:nvSpPr>
      <dsp:spPr>
        <a:xfrm rot="5400000">
          <a:off x="6680651" y="1847548"/>
          <a:ext cx="1152796" cy="68301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125 asunnotonta tavattu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29 asunnotonta saanut asunnon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49 häätöä estetty ( 40 vuokravelka + 9 häiriötä)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0 häätöä</a:t>
          </a:r>
        </a:p>
      </dsp:txBody>
      <dsp:txXfrm rot="-5400000">
        <a:off x="3841968" y="4742507"/>
        <a:ext cx="6773889" cy="1040246"/>
      </dsp:txXfrm>
    </dsp:sp>
    <dsp:sp modelId="{24C9F155-5A0F-4266-9ED2-CCCD3155767F}">
      <dsp:nvSpPr>
        <dsp:cNvPr id="0" name=""/>
        <dsp:cNvSpPr/>
      </dsp:nvSpPr>
      <dsp:spPr>
        <a:xfrm>
          <a:off x="0" y="4542133"/>
          <a:ext cx="3841967" cy="14409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/>
            <a:t>1.1.-29.11.2023</a:t>
          </a:r>
        </a:p>
      </dsp:txBody>
      <dsp:txXfrm>
        <a:off x="70344" y="4612477"/>
        <a:ext cx="3701279" cy="130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6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5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4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5461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13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193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2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4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640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5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1F6A54-F221-4DFD-85AD-93F4B0C843FC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A4C549-BD45-44D0-8D4D-7775CB37F0F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43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5E92ED-D57C-91FD-CF93-A65BB6B4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038" y="4242032"/>
            <a:ext cx="10274497" cy="1734497"/>
          </a:xfrm>
        </p:spPr>
        <p:txBody>
          <a:bodyPr anchor="t">
            <a:normAutofit fontScale="90000"/>
          </a:bodyPr>
          <a:lstStyle/>
          <a:p>
            <a:r>
              <a:rPr lang="fi-FI" sz="1800"/>
              <a:t>Asumisneuvonta</a:t>
            </a:r>
            <a:br>
              <a:rPr lang="fi-FI" sz="1800"/>
            </a:br>
            <a:br>
              <a:rPr lang="fi-FI" sz="1800"/>
            </a:br>
            <a: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  <a:t>Anna-Maija Koskinen</a:t>
            </a:r>
            <a:b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  <a:t>sosiaali-isännöitsijä,</a:t>
            </a:r>
            <a:br>
              <a:rPr lang="en-US" sz="1800" b="1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  <a:t>Asumisneuvoja</a:t>
            </a:r>
            <a:br>
              <a:rPr lang="en-US" sz="1800" b="1" spc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  <a:t>Kalle Saikkonen</a:t>
            </a:r>
            <a:b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en-US" sz="1800" b="1" spc="300">
                <a:latin typeface="Calibri"/>
                <a:ea typeface="Calibri" panose="020F0502020204030204" pitchFamily="34" charset="0"/>
                <a:cs typeface="Calibri"/>
              </a:rPr>
              <a:t>asumisneuvoja </a:t>
            </a:r>
            <a:br>
              <a:rPr lang="en-US" sz="1800" b="1"/>
            </a:br>
            <a:endParaRPr lang="fi-FI" sz="1800" b="1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5B6B74B-81D9-D9A8-7A46-AA28871B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6589" y="402336"/>
            <a:ext cx="6272342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eltainen, symboli">
            <a:extLst>
              <a:ext uri="{FF2B5EF4-FFF2-40B4-BE49-F238E27FC236}">
                <a16:creationId xmlns:a16="http://schemas.microsoft.com/office/drawing/2014/main" id="{3573D573-31F0-EEA8-37D6-DFE2FADE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8" y="589379"/>
            <a:ext cx="3193211" cy="155722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4CFE316-9DB6-3394-6973-BE41D0F9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84" y="4773432"/>
            <a:ext cx="3337718" cy="5847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BD8A61C-4304-ED6F-BB80-987A3B61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494" y="2707421"/>
            <a:ext cx="2511649" cy="72157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A8C3EF0-C630-07B7-9585-1C8168D73260}"/>
              </a:ext>
            </a:extLst>
          </p:cNvPr>
          <p:cNvSpPr txBox="1"/>
          <p:nvPr/>
        </p:nvSpPr>
        <p:spPr>
          <a:xfrm>
            <a:off x="6017185" y="4777852"/>
            <a:ext cx="514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/>
              <a:t>Asumispalvelut mielenterveys ja päihdekuntoutujille, Kuopiossa ja Varkaudessa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4387681-FF92-83F1-CB14-C0CCE18070DA}"/>
              </a:ext>
            </a:extLst>
          </p:cNvPr>
          <p:cNvSpPr txBox="1"/>
          <p:nvPr/>
        </p:nvSpPr>
        <p:spPr>
          <a:xfrm>
            <a:off x="6881358" y="927612"/>
            <a:ext cx="1714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Ikämieshanke</a:t>
            </a:r>
          </a:p>
          <a:p>
            <a:r>
              <a:rPr lang="fi-FI"/>
              <a:t>Asumisneuvonta</a:t>
            </a:r>
          </a:p>
          <a:p>
            <a:r>
              <a:rPr lang="fi-FI"/>
              <a:t>Pajala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3D7606F-26A3-AA98-DD77-A3C7683A07CC}"/>
              </a:ext>
            </a:extLst>
          </p:cNvPr>
          <p:cNvSpPr txBox="1"/>
          <p:nvPr/>
        </p:nvSpPr>
        <p:spPr>
          <a:xfrm>
            <a:off x="5471298" y="3058071"/>
            <a:ext cx="60988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/>
              <a:t>Y-Asunnot (130 vuokra-asuntoa normaalissa asuntokannassa)</a:t>
            </a:r>
          </a:p>
        </p:txBody>
      </p:sp>
    </p:spTree>
    <p:extLst>
      <p:ext uri="{BB962C8B-B14F-4D97-AF65-F5344CB8AC3E}">
        <p14:creationId xmlns:p14="http://schemas.microsoft.com/office/powerpoint/2010/main" val="2162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talo, Esite&#10;&#10;Kuvaus luotu automaattisesti">
            <a:extLst>
              <a:ext uri="{FF2B5EF4-FFF2-40B4-BE49-F238E27FC236}">
                <a16:creationId xmlns:a16="http://schemas.microsoft.com/office/drawing/2014/main" id="{5587637A-FD6F-A092-FA1A-06193E42C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5"/>
          <a:stretch/>
        </p:blipFill>
        <p:spPr>
          <a:xfrm>
            <a:off x="2867025" y="233048"/>
            <a:ext cx="7263002" cy="6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D609293-B395-46AF-9652-E24AE64296E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r="284"/>
          <a:stretch/>
        </p:blipFill>
        <p:spPr>
          <a:xfrm>
            <a:off x="0" y="0"/>
            <a:ext cx="7010400" cy="685800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shade val="95000"/>
            </a:srgbClr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381983-19E4-15BD-B674-E83F3B1A24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361831"/>
            <a:ext cx="5906219" cy="45132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err="1">
                <a:ea typeface="Calibri"/>
                <a:cs typeface="Calibri"/>
              </a:rPr>
              <a:t>Meidän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asunnottomuustyö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Kuopiossa</a:t>
            </a:r>
            <a:endParaRPr lang="en-US" sz="2600">
              <a:ea typeface="Calibri"/>
              <a:cs typeface="Calibri"/>
            </a:endParaRPr>
          </a:p>
          <a:p>
            <a:pPr marL="0" indent="0">
              <a:buNone/>
            </a:pPr>
            <a:endParaRPr lang="en-US" sz="2600">
              <a:ea typeface="Calibri"/>
              <a:cs typeface="Calibri"/>
            </a:endParaRPr>
          </a:p>
          <a:p>
            <a:r>
              <a:rPr lang="fi-FI" sz="1800">
                <a:ea typeface="Calibri"/>
                <a:cs typeface="Calibri"/>
              </a:rPr>
              <a:t>Kohderyhmänä Kuopiolaiset asunnottomat sekä vaikeasti asutettavat henkilöt, joilla vuokravelka- / maksuhäiriömerkintä ​</a:t>
            </a:r>
          </a:p>
          <a:p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Asunnottomien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asumispäivystyksessä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joka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toinen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tiistai</a:t>
            </a:r>
            <a:r>
              <a:rPr lang="en-US" sz="18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  <a:endParaRPr lang="en-US" sz="1600" b="0" i="0"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Uusien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asiakkaiden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haastattelut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ja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asumistaitojen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kartoitukset</a:t>
            </a:r>
            <a:r>
              <a:rPr lang="en-US" sz="18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  <a:endParaRPr lang="en-US" sz="1600" b="0" i="0"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Onnistuneen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asumisen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järjestäminen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ja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asunnottomuusajan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rinnalla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kulkeminen</a:t>
            </a:r>
            <a:r>
              <a:rPr lang="en-US" sz="18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  <a:endParaRPr lang="en-US" sz="1600" b="0" i="0"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Palvelupyynnöt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asumisen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tuelle</a:t>
            </a:r>
            <a:r>
              <a:rPr lang="en-US" sz="1800" b="0" i="0" u="none" strike="noStrike">
                <a:solidFill>
                  <a:srgbClr val="FFFFFF"/>
                </a:solidFill>
                <a:effectLst/>
                <a:latin typeface="Calibri"/>
                <a:cs typeface="Calibri"/>
              </a:rPr>
              <a:t> / </a:t>
            </a:r>
            <a:r>
              <a:rPr lang="en-US" sz="1800" b="0" i="0" u="none" strike="noStrike" err="1">
                <a:solidFill>
                  <a:srgbClr val="FFFFFF"/>
                </a:solidFill>
                <a:effectLst/>
                <a:latin typeface="Calibri"/>
                <a:cs typeface="Calibri"/>
              </a:rPr>
              <a:t>tukitoimille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err="1"/>
              <a:t>Asiakas</a:t>
            </a:r>
            <a:r>
              <a:rPr lang="en-US" sz="1800"/>
              <a:t> </a:t>
            </a:r>
            <a:r>
              <a:rPr lang="en-US" sz="1800" err="1"/>
              <a:t>määrittää</a:t>
            </a:r>
            <a:r>
              <a:rPr lang="en-US" sz="1800"/>
              <a:t> </a:t>
            </a:r>
            <a:r>
              <a:rPr lang="en-US" sz="1800" err="1"/>
              <a:t>toimintatavat</a:t>
            </a:r>
            <a:r>
              <a:rPr lang="en-US" sz="1800"/>
              <a:t>. </a:t>
            </a:r>
            <a:r>
              <a:rPr lang="en-US" sz="1800" err="1"/>
              <a:t>Olemme</a:t>
            </a:r>
            <a:r>
              <a:rPr lang="en-US" sz="1800"/>
              <a:t> </a:t>
            </a:r>
            <a:r>
              <a:rPr lang="en-US" sz="1800" err="1"/>
              <a:t>helposti</a:t>
            </a:r>
            <a:r>
              <a:rPr lang="en-US" sz="1800"/>
              <a:t> </a:t>
            </a:r>
            <a:r>
              <a:rPr lang="en-US" sz="1800" err="1"/>
              <a:t>tavoitettavissa</a:t>
            </a:r>
            <a:r>
              <a:rPr lang="en-US" sz="1800"/>
              <a:t>, </a:t>
            </a:r>
            <a:r>
              <a:rPr lang="en-US" sz="1800" err="1"/>
              <a:t>menemme</a:t>
            </a:r>
            <a:r>
              <a:rPr lang="en-US" sz="1800"/>
              <a:t> </a:t>
            </a:r>
            <a:r>
              <a:rPr lang="en-US" sz="1800" err="1"/>
              <a:t>asiakkaan</a:t>
            </a:r>
            <a:r>
              <a:rPr lang="en-US" sz="1800"/>
              <a:t> </a:t>
            </a:r>
            <a:r>
              <a:rPr lang="en-US" sz="1800" err="1"/>
              <a:t>luokse</a:t>
            </a:r>
            <a:r>
              <a:rPr lang="en-US" sz="1800"/>
              <a:t>, </a:t>
            </a:r>
            <a:r>
              <a:rPr lang="en-US" sz="1800" err="1"/>
              <a:t>etsimme</a:t>
            </a:r>
            <a:r>
              <a:rPr lang="en-US" sz="1800"/>
              <a:t> </a:t>
            </a:r>
            <a:r>
              <a:rPr lang="en-US" sz="1800" err="1"/>
              <a:t>asiakkaan</a:t>
            </a:r>
            <a:r>
              <a:rPr lang="en-US" sz="1800"/>
              <a:t>, some...</a:t>
            </a:r>
            <a:endParaRPr lang="en-US" sz="1800">
              <a:ea typeface="Calibri"/>
              <a:cs typeface="Calibri"/>
            </a:endParaRP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2434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893646-647A-8415-5F02-5F0C8D33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spc="200">
                <a:solidFill>
                  <a:schemeClr val="tx2"/>
                </a:solidFill>
                <a:latin typeface="+mj-lt"/>
              </a:rPr>
              <a:t>Asumisneuvonta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7B4493-CF6D-E00D-5F60-D8EB5DCC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3750183" cy="22859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Vuokrasopimukset</a:t>
            </a: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ja </a:t>
            </a: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etuusasiat</a:t>
            </a:r>
            <a:r>
              <a:rPr lang="en-US" sz="1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indent="-228600" fontAlgn="base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Onnistuneen</a:t>
            </a: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asumisen</a:t>
            </a: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suunnitelma</a:t>
            </a:r>
            <a:r>
              <a:rPr lang="en-US" sz="1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indent="-228600" fontAlgn="base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Asumishäiriöt</a:t>
            </a: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indent="-228600" fontAlgn="base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Vuokravelat</a:t>
            </a:r>
            <a:r>
              <a:rPr lang="en-US" sz="1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indent="-228600" fontAlgn="base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Matalan </a:t>
            </a: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kynnyksen</a:t>
            </a:r>
            <a:r>
              <a:rPr lang="en-US" sz="1800" b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0" u="none" strike="noStrike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yhteydenotto</a:t>
            </a:r>
            <a:r>
              <a:rPr lang="en-US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3BBFCF-C873-4F1D-9381-CF0DF0097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13745" b="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0579C-565E-D1D9-B56B-1AA98C2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169" y="293496"/>
            <a:ext cx="580414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err="1">
                <a:solidFill>
                  <a:schemeClr val="bg1"/>
                </a:solidFill>
              </a:rPr>
              <a:t>Yhteistyöverkostot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180FA6-5214-B674-3705-731CD5D445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588" y="1619059"/>
            <a:ext cx="2208747" cy="6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Rikosseuraamuslaitos – Wikipedia">
            <a:extLst>
              <a:ext uri="{FF2B5EF4-FFF2-40B4-BE49-F238E27FC236}">
                <a16:creationId xmlns:a16="http://schemas.microsoft.com/office/drawing/2014/main" id="{C7DA4F45-4D1E-B5F4-BCFA-23803130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013" y="3092321"/>
            <a:ext cx="1409180" cy="7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E20262D-E587-EF74-04FD-B7FA3582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096" y="2585696"/>
            <a:ext cx="1181633" cy="11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EPIS! Sirkkulanpuiston etsivä päihdetyö -hanke Facebookissa">
            <a:extLst>
              <a:ext uri="{FF2B5EF4-FFF2-40B4-BE49-F238E27FC236}">
                <a16:creationId xmlns:a16="http://schemas.microsoft.com/office/drawing/2014/main" id="{064B1195-2470-5F21-E56E-3A3DA0C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693" y="3599509"/>
            <a:ext cx="900182" cy="9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EF47FC9-3BD0-1373-A846-3F9C2F19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32" y="925865"/>
            <a:ext cx="1780642" cy="9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Y-Säätiö - YouTube">
            <a:extLst>
              <a:ext uri="{FF2B5EF4-FFF2-40B4-BE49-F238E27FC236}">
                <a16:creationId xmlns:a16="http://schemas.microsoft.com/office/drawing/2014/main" id="{4D40A5EA-325E-E95B-C8CD-02EDDC6D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85" y="1493466"/>
            <a:ext cx="1516194" cy="15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6D07C22-5DD7-C4C1-017E-A7A50FCF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17" y="6054396"/>
            <a:ext cx="2257425" cy="3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Mainos: Päihdepalvelusäätiö | Älä jää päihdeongelman kanssa yksin – Muutos  on mahdollista! | Kaupalliset | Savon Sanomat">
            <a:extLst>
              <a:ext uri="{FF2B5EF4-FFF2-40B4-BE49-F238E27FC236}">
                <a16:creationId xmlns:a16="http://schemas.microsoft.com/office/drawing/2014/main" id="{C94B600B-096A-E538-9B93-B6509CAF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55" y="5036520"/>
            <a:ext cx="2688607" cy="5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2" descr="Niiralan Kulma - Kuopion suurin vuokrataloyhtiö - Niiralan Kulma -  Vuokrakodit Kuopiossa">
            <a:extLst>
              <a:ext uri="{FF2B5EF4-FFF2-40B4-BE49-F238E27FC236}">
                <a16:creationId xmlns:a16="http://schemas.microsoft.com/office/drawing/2014/main" id="{B233356A-09A8-596B-7761-A33C6569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6" y="3114889"/>
            <a:ext cx="900182" cy="6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Koteja sinulle - M2-Kodit - Kaupungin reiluimmat vuokraneliöt">
            <a:extLst>
              <a:ext uri="{FF2B5EF4-FFF2-40B4-BE49-F238E27FC236}">
                <a16:creationId xmlns:a16="http://schemas.microsoft.com/office/drawing/2014/main" id="{20687029-A74E-5EA0-738A-8193A57E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22" y="5904313"/>
            <a:ext cx="925660" cy="6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0" descr="Asiointipalvelu OmaKela - kela.fi">
            <a:extLst>
              <a:ext uri="{FF2B5EF4-FFF2-40B4-BE49-F238E27FC236}">
                <a16:creationId xmlns:a16="http://schemas.microsoft.com/office/drawing/2014/main" id="{ACEF171E-CB82-BB39-1D84-5D1A58E6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21" y="1550021"/>
            <a:ext cx="1333872" cy="7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Keltsu - Nopean toiminnan joukot Facebookissa">
            <a:extLst>
              <a:ext uri="{FF2B5EF4-FFF2-40B4-BE49-F238E27FC236}">
                <a16:creationId xmlns:a16="http://schemas.microsoft.com/office/drawing/2014/main" id="{4DFBEC0F-A666-A148-88C8-52EAB26A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73" y="4162525"/>
            <a:ext cx="1002540" cy="1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TuNe - Tukea ja neuvontaa Facebookissa">
            <a:extLst>
              <a:ext uri="{FF2B5EF4-FFF2-40B4-BE49-F238E27FC236}">
                <a16:creationId xmlns:a16="http://schemas.microsoft.com/office/drawing/2014/main" id="{C01D4210-190E-318E-8BE1-28766B5F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22" y="3051477"/>
            <a:ext cx="1216256" cy="121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T-verkoston Yhteistyöpäivät Turussa 15.3.–16.3.2017">
            <a:extLst>
              <a:ext uri="{FF2B5EF4-FFF2-40B4-BE49-F238E27FC236}">
                <a16:creationId xmlns:a16="http://schemas.microsoft.com/office/drawing/2014/main" id="{2B9BD897-D2C1-AA95-4C50-58B56C55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92" y="4920357"/>
            <a:ext cx="1574123" cy="8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htaamispaikka Kuopion Perhekeskuksessa">
            <a:extLst>
              <a:ext uri="{FF2B5EF4-FFF2-40B4-BE49-F238E27FC236}">
                <a16:creationId xmlns:a16="http://schemas.microsoft.com/office/drawing/2014/main" id="{9B3D185A-0F54-1E7A-86A0-0778E62F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6" y="4499691"/>
            <a:ext cx="2105937" cy="7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7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E6A7CB-1CB8-04A4-3142-B1D7F07C0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4550" y="114300"/>
            <a:ext cx="6267450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u="sng" err="1"/>
              <a:t>Asunnon</a:t>
            </a:r>
            <a:r>
              <a:rPr lang="en-US" sz="2800" u="sng"/>
              <a:t> </a:t>
            </a:r>
            <a:r>
              <a:rPr lang="en-US" sz="2800" u="sng" err="1"/>
              <a:t>hakeminen</a:t>
            </a:r>
            <a:r>
              <a:rPr lang="en-US" sz="2800" u="sng"/>
              <a:t> </a:t>
            </a:r>
            <a:r>
              <a:rPr lang="en-US" sz="2800" u="sng" err="1"/>
              <a:t>tty</a:t>
            </a:r>
            <a:r>
              <a:rPr lang="en-US" sz="2800" u="sng"/>
              <a:t> </a:t>
            </a:r>
            <a:r>
              <a:rPr lang="en-US" sz="2800" u="sng" err="1"/>
              <a:t>asunnoilta</a:t>
            </a:r>
            <a:endParaRPr lang="en-US" sz="2800" u="sng"/>
          </a:p>
        </p:txBody>
      </p:sp>
      <p:pic>
        <p:nvPicPr>
          <p:cNvPr id="5" name="Sisällön paikkamerkki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291953EF-2816-4E6D-957F-F7DC8FAAC2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/>
          <a:stretch/>
        </p:blipFill>
        <p:spPr>
          <a:xfrm>
            <a:off x="0" y="0"/>
            <a:ext cx="5494338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F761E26-E41E-E195-71C9-842F010B84F1}"/>
              </a:ext>
            </a:extLst>
          </p:cNvPr>
          <p:cNvSpPr txBox="1"/>
          <p:nvPr/>
        </p:nvSpPr>
        <p:spPr>
          <a:xfrm>
            <a:off x="5494338" y="1306357"/>
            <a:ext cx="6433044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Kaikki hakijat haastatellaan pääsääntöisesti kasvotusten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Kartoitetaan asumisen taidot, haasteet sekä riskit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Asunnon hakeminen hyvissä ajoin, erityisesti vankilasta vapautuvat ja häätöuhan alla olevat 	      jono todella pitkä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Asuntotarjous 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Vuokravakuus vireille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Huomioitava käsittelyajat ja mahdolliset sosiaalityön kontaktit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/>
              <a:t>Vuokrasopimus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i-FI" sz="2000"/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222E8FBA-B38A-1073-246E-643427FAB2A0}"/>
              </a:ext>
            </a:extLst>
          </p:cNvPr>
          <p:cNvSpPr/>
          <p:nvPr/>
        </p:nvSpPr>
        <p:spPr>
          <a:xfrm flipV="1">
            <a:off x="9562781" y="2897301"/>
            <a:ext cx="292608" cy="210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24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>
            <a:extLst>
              <a:ext uri="{FF2B5EF4-FFF2-40B4-BE49-F238E27FC236}">
                <a16:creationId xmlns:a16="http://schemas.microsoft.com/office/drawing/2014/main" id="{083FAC73-6858-1DD6-52B5-2D2B5D008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3B14C3-BD24-9D0C-0523-EDA93C157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252500"/>
              </p:ext>
            </p:extLst>
          </p:nvPr>
        </p:nvGraphicFramePr>
        <p:xfrm>
          <a:off x="759934" y="221690"/>
          <a:ext cx="10672132" cy="59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382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AE37A-E62D-0E70-CD83-21EF64C8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57" y="5321808"/>
            <a:ext cx="10841479" cy="108276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100"/>
              <a:t>Kiitos</a:t>
            </a:r>
            <a:r>
              <a:rPr lang="en-US"/>
              <a:t> </a:t>
            </a:r>
            <a:r>
              <a:rPr lang="en-US" err="1"/>
              <a:t>kaekille</a:t>
            </a:r>
            <a:r>
              <a:rPr lang="en-US"/>
              <a:t> ja </a:t>
            </a:r>
            <a:r>
              <a:rPr lang="en-US" err="1"/>
              <a:t>mukavoo</a:t>
            </a:r>
            <a:r>
              <a:rPr lang="en-US"/>
              <a:t> </a:t>
            </a:r>
            <a:r>
              <a:rPr lang="en-US" err="1"/>
              <a:t>loppuvuotta</a:t>
            </a:r>
            <a:br>
              <a:rPr lang="en-US"/>
            </a:br>
            <a:r>
              <a:rPr lang="en-US"/>
              <a:t>									</a:t>
            </a:r>
            <a:r>
              <a:rPr lang="en-US" sz="1600" err="1"/>
              <a:t>Kuvat</a:t>
            </a:r>
            <a:r>
              <a:rPr lang="en-US" sz="1600"/>
              <a:t>: Ville </a:t>
            </a:r>
            <a:r>
              <a:rPr lang="en-US" sz="1600" err="1"/>
              <a:t>Tikkanen</a:t>
            </a:r>
            <a:endParaRPr lang="en-US" sz="5100"/>
          </a:p>
        </p:txBody>
      </p:sp>
      <p:pic>
        <p:nvPicPr>
          <p:cNvPr id="5" name="Kuva 4" descr="Kuva, joka sisältää kohteen ikkuna, rakennus, taivas, julkisivu&#10;&#10;Kuvaus luotu automaattisesti">
            <a:extLst>
              <a:ext uri="{FF2B5EF4-FFF2-40B4-BE49-F238E27FC236}">
                <a16:creationId xmlns:a16="http://schemas.microsoft.com/office/drawing/2014/main" id="{0AEE2A57-ECD1-BE3A-5407-DFFF7A395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6" r="-1" b="3713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rkki">
  <a:themeElements>
    <a:clrScheme name="Merkki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0</TotalTime>
  <Words>242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Wingdings</vt:lpstr>
      <vt:lpstr>Merkki</vt:lpstr>
      <vt:lpstr>Asumisneuvonta  Anna-Maija Koskinen sosiaali-isännöitsijä, Asumisneuvoja  Kalle Saikkonen asumisneuvoja  </vt:lpstr>
      <vt:lpstr>PowerPoint-esitys</vt:lpstr>
      <vt:lpstr>PowerPoint-esitys</vt:lpstr>
      <vt:lpstr>PowerPoint-esitys</vt:lpstr>
      <vt:lpstr>Asumisneuvonta</vt:lpstr>
      <vt:lpstr>Yhteistyöverkostot</vt:lpstr>
      <vt:lpstr>Asunnon hakeminen tty asunnoilta</vt:lpstr>
      <vt:lpstr>PowerPoint-esitys</vt:lpstr>
      <vt:lpstr>Kiitos kaekille ja mukavoo loppuvuotta          Kuvat: Ville Tikkanen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Asumisneuvonta 2023</dc:title>
  <dc:creator>Anna-Maija Koskinen</dc:creator>
  <cp:lastModifiedBy>Ana Lopez</cp:lastModifiedBy>
  <cp:revision>3</cp:revision>
  <dcterms:created xsi:type="dcterms:W3CDTF">2022-08-24T05:25:55Z</dcterms:created>
  <dcterms:modified xsi:type="dcterms:W3CDTF">2023-11-27T12:30:52Z</dcterms:modified>
</cp:coreProperties>
</file>